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452" r:id="rId2"/>
    <p:sldId id="436" r:id="rId3"/>
    <p:sldId id="273" r:id="rId4"/>
    <p:sldId id="298" r:id="rId5"/>
    <p:sldId id="581" r:id="rId6"/>
    <p:sldId id="583" r:id="rId7"/>
    <p:sldId id="582" r:id="rId8"/>
    <p:sldId id="453" r:id="rId9"/>
    <p:sldId id="454" r:id="rId10"/>
    <p:sldId id="292" r:id="rId11"/>
    <p:sldId id="455" r:id="rId12"/>
    <p:sldId id="456" r:id="rId13"/>
    <p:sldId id="566" r:id="rId14"/>
    <p:sldId id="567" r:id="rId15"/>
    <p:sldId id="299" r:id="rId16"/>
    <p:sldId id="271" r:id="rId17"/>
    <p:sldId id="568" r:id="rId18"/>
    <p:sldId id="569" r:id="rId19"/>
    <p:sldId id="284" r:id="rId20"/>
    <p:sldId id="538" r:id="rId21"/>
    <p:sldId id="282" r:id="rId22"/>
    <p:sldId id="540" r:id="rId23"/>
    <p:sldId id="539" r:id="rId24"/>
    <p:sldId id="272" r:id="rId25"/>
    <p:sldId id="570" r:id="rId26"/>
    <p:sldId id="571" r:id="rId27"/>
    <p:sldId id="296" r:id="rId28"/>
    <p:sldId id="572" r:id="rId29"/>
    <p:sldId id="573" r:id="rId30"/>
    <p:sldId id="584" r:id="rId31"/>
    <p:sldId id="278" r:id="rId32"/>
    <p:sldId id="533" r:id="rId33"/>
    <p:sldId id="481" r:id="rId34"/>
    <p:sldId id="515" r:id="rId35"/>
    <p:sldId id="516" r:id="rId36"/>
    <p:sldId id="517" r:id="rId37"/>
    <p:sldId id="518" r:id="rId38"/>
    <p:sldId id="519" r:id="rId39"/>
    <p:sldId id="560" r:id="rId40"/>
    <p:sldId id="544" r:id="rId41"/>
    <p:sldId id="553" r:id="rId42"/>
    <p:sldId id="546" r:id="rId43"/>
    <p:sldId id="545" r:id="rId44"/>
    <p:sldId id="547" r:id="rId45"/>
    <p:sldId id="548" r:id="rId46"/>
    <p:sldId id="563" r:id="rId47"/>
    <p:sldId id="551" r:id="rId48"/>
    <p:sldId id="574" r:id="rId49"/>
    <p:sldId id="534" r:id="rId50"/>
    <p:sldId id="535" r:id="rId51"/>
    <p:sldId id="536" r:id="rId52"/>
    <p:sldId id="554" r:id="rId53"/>
    <p:sldId id="565" r:id="rId54"/>
    <p:sldId id="558" r:id="rId55"/>
    <p:sldId id="537" r:id="rId56"/>
    <p:sldId id="557" r:id="rId57"/>
    <p:sldId id="556" r:id="rId58"/>
    <p:sldId id="559" r:id="rId59"/>
    <p:sldId id="25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7"/>
    <p:restoredTop sz="94694"/>
  </p:normalViewPr>
  <p:slideViewPr>
    <p:cSldViewPr snapToGrid="0" snapToObjects="1">
      <p:cViewPr>
        <p:scale>
          <a:sx n="75" d="100"/>
          <a:sy n="75" d="100"/>
        </p:scale>
        <p:origin x="1280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B19D3-09E5-B148-89CA-B6D62B986454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84067-BC26-E64E-9B16-6C5D08376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scientific-contributions/Ladislav-Rampasek-71251185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86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6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Rampášek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80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3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9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6ED4-7418-D140-920B-401F9C618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EA215-E976-CE4F-B4DF-9C3C58E2F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AE02-9D7C-C545-B479-EF5C99A9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E3279-BBB0-3844-A0DB-6DC879AA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459E9-6696-F04D-B20C-A00A51BE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9D2E-EF46-074B-A0F0-A16EA15C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FC2C5-5980-9448-B31E-E1799B839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126F6-C14F-5F45-BABB-5F97279A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56D0-0CBA-8948-AA56-7A92453B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DC162-BC15-3446-8996-048F9596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0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2A5EA6-7F24-1E4E-98A5-01EBE585C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853F2-D6A3-5541-AC4F-2681C0B28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4B37F-3FD9-7144-9055-87A884B8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B51E4-62D0-7249-830E-5E3EEE8B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A09B-3A6C-674C-8109-DD02C08B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58A3-D11E-C64D-B1EC-D74814E3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AA63-4D94-A442-B8BF-366C9D7AC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0DCF6-9CF0-764A-A8D0-15BA85A5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862F-3C59-B54D-AA20-DB1EBAF2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C2D8-A4E4-314E-9E4C-E4AFB40C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569E-A271-4840-98EB-5F0F65EE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98BB9-5BF8-A74A-BDCF-75EBAE35E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EB8F3-ED8E-D54D-96F3-77436BDD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F684F-60F4-794B-B341-253F8968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9034E-63E1-014D-854F-A1C9A97D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3CC9-A9A7-214B-83C8-63163A8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0E4F-39AC-4C43-B9AD-C8297E27D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2F39-E1E6-EF4B-9F15-42191C94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E481F-1167-D745-803C-C4F754A0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B3F53-C817-FB48-91E3-AB7DAF05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9F123-BD93-9A4B-9A39-3AEF044C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CA-F4E0-1B47-867E-B441CDD8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FED6C-B7A0-D048-A9B2-AFB5BCDAA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F4B83-71D5-FF42-A62F-EF0BBA37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2F508-C78E-C449-85AB-23E87DF86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F0866-36C7-BC40-B706-F8BB402E4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748C9-A252-CD4D-A113-542F9ECC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775F9-D39B-134A-BD6F-D70790D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65A66-92E5-BD42-81D6-605AC255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5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AAAC-B2A2-5246-B475-24D6A1AC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B4A4D-B087-B146-A68B-C589A0BA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7D0E-464F-414B-BF7D-04B8C91B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3893B-4879-114C-A9A1-4D42835B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3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2BEE2-F9A9-4F49-8522-82B383D9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E6AA1-DFBF-7146-AA1A-FE9EA9A4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C08CC-451F-6744-B7E7-A26E8956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2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6AD2-FC96-8141-A2CB-BBC99707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86C7C-8E1C-CA47-9B5D-7A92305AC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37EC9-4304-CA4D-A5EC-12313FE38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E2CA-FA3E-2840-B7FC-FF8F386B4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38486-44D8-1E43-ABE0-7456C44D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3CF7F-FDAC-CF4C-802F-6FAE6741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1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794C-0883-E542-9BDB-D65CA72D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4A05D-24A7-B443-8AFD-A267D0B2D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8CFF8-DD3D-EA42-BE4E-18293DC7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B4377-E3BB-A64A-86A6-4B9C96E4B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E1FEA-61C5-E14B-8440-A5A8A0E7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19B63-3C82-E34E-BA08-0850F88A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F034B-5176-754E-B3EA-A9541B50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9AD78-A423-FB40-A909-CEDE74349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97F14-BCA2-3140-9914-52D98DA8B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7FD32-BEFD-0C44-9258-659581D3C807}" type="datetimeFigureOut">
              <a:rPr lang="en-US" smtClean="0"/>
              <a:t>5/23/22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DB89-FBD4-F742-ABD8-3535E1E90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DEDB5-A6CA-A64D-B06D-0214A634D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00.png"/><Relationship Id="rId7" Type="http://schemas.openxmlformats.org/officeDocument/2006/relationships/image" Target="../media/image1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2.png"/><Relationship Id="rId10" Type="http://schemas.openxmlformats.org/officeDocument/2006/relationships/image" Target="../media/image130.png"/><Relationship Id="rId4" Type="http://schemas.openxmlformats.org/officeDocument/2006/relationships/image" Target="../media/image800.png"/><Relationship Id="rId9" Type="http://schemas.openxmlformats.org/officeDocument/2006/relationships/image" Target="../media/image1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700.png"/><Relationship Id="rId12" Type="http://schemas.openxmlformats.org/officeDocument/2006/relationships/image" Target="../media/image160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0.png"/><Relationship Id="rId15" Type="http://schemas.openxmlformats.org/officeDocument/2006/relationships/image" Target="../media/image190.png"/><Relationship Id="rId10" Type="http://schemas.openxmlformats.org/officeDocument/2006/relationships/image" Target="../media/image140.png"/><Relationship Id="rId9" Type="http://schemas.openxmlformats.org/officeDocument/2006/relationships/image" Target="../media/image20.png"/><Relationship Id="rId1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0.png"/><Relationship Id="rId3" Type="http://schemas.openxmlformats.org/officeDocument/2006/relationships/image" Target="../media/image700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00.png"/><Relationship Id="rId10" Type="http://schemas.openxmlformats.org/officeDocument/2006/relationships/image" Target="../media/image20.png"/><Relationship Id="rId9" Type="http://schemas.openxmlformats.org/officeDocument/2006/relationships/image" Target="../media/image19.png"/><Relationship Id="rId14" Type="http://schemas.openxmlformats.org/officeDocument/2006/relationships/image" Target="../media/image1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7.tiff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74D9F4-09C9-FC45-84AD-6B3FE04B4437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01B67-E247-2D47-B711-5DA87276FFDF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5425A7-B034-204F-941F-5B1D807EC54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2142B-5467-F442-ACE5-055A691F5E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89AAD4-BF87-6A41-BA54-8B8FCACE113A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2C69C9-FBC3-194A-8FBB-85855460903A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E4100-C679-E448-BDED-4FE51E9B137E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9D6D7D7-79FF-0340-83AD-8BEB140DF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1797F2-CB52-704E-8F47-C0EB3C55E30D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FF4151-CFA0-F94D-B721-E98AA0333816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46B16F-5B3D-184D-A42D-256484F8A017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7375C-B333-EF4D-A9CE-D147EF3668A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B0A050-E635-BD44-BEF9-F7CFDE7AD5F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7A5ABD-80F9-2846-96D4-19E43382C5A3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732566-3E66-AB4C-BD24-FAB8BE78C98E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2B3D81-BEAB-F44D-9FC1-70F0717FEF07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383575" y="5668617"/>
            <a:ext cx="4848232" cy="66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 are essentially representing different projections/representations of the input</a:t>
            </a:r>
          </a:p>
        </p:txBody>
      </p:sp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8579830" y="324899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878304" y="5350878"/>
            <a:ext cx="48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layer then combines these various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0E582-E0F0-DB49-90F1-824050F6A688}"/>
              </a:ext>
            </a:extLst>
          </p:cNvPr>
          <p:cNvSpPr txBox="1"/>
          <p:nvPr/>
        </p:nvSpPr>
        <p:spPr>
          <a:xfrm>
            <a:off x="900543" y="6101593"/>
            <a:ext cx="719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final layer is activated will determine the task</a:t>
            </a:r>
          </a:p>
        </p:txBody>
      </p:sp>
    </p:spTree>
    <p:extLst>
      <p:ext uri="{BB962C8B-B14F-4D97-AF65-F5344CB8AC3E}">
        <p14:creationId xmlns:p14="http://schemas.microsoft.com/office/powerpoint/2010/main" val="355666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8579830" y="324899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3671884" y="5684365"/>
            <a:ext cx="48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calculate a loss function with respect to the various parameters (</a:t>
            </a:r>
            <a:r>
              <a:rPr lang="en-US" dirty="0">
                <a:solidFill>
                  <a:srgbClr val="FF0000"/>
                </a:solidFill>
              </a:rPr>
              <a:t>backpropagation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1651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0" y="1969168"/>
            <a:ext cx="6094075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420" y="2265181"/>
            <a:ext cx="60940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keras_model_sequential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layer_flatten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4,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(1, activation = ”sigmoid")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activation="sigmoid")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activation="linear")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0615" y="5066738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F0DB3-11CF-DB45-B363-9EFB32E22490}"/>
              </a:ext>
            </a:extLst>
          </p:cNvPr>
          <p:cNvSpPr txBox="1"/>
          <p:nvPr/>
        </p:nvSpPr>
        <p:spPr>
          <a:xfrm>
            <a:off x="500709" y="1369549"/>
            <a:ext cx="484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Constructing a network in </a:t>
            </a:r>
            <a:r>
              <a:rPr lang="en-US" dirty="0" err="1"/>
              <a:t>keras</a:t>
            </a:r>
            <a:r>
              <a:rPr lang="en-US" dirty="0"/>
              <a:t> (R)</a:t>
            </a:r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11132" y="1840721"/>
            <a:ext cx="914400" cy="437531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1173" y="3061399"/>
            <a:ext cx="1565027" cy="148489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5732" y="1702757"/>
            <a:ext cx="914400" cy="300948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08807" y="1981566"/>
            <a:ext cx="1565027" cy="220943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12" y="3574598"/>
            <a:ext cx="6409954" cy="328340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98886" y="951923"/>
            <a:ext cx="6810006" cy="25853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00805" y="1635605"/>
            <a:ext cx="66581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keras_model_sequential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layer_flatten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c(1,8))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(4, activation = ”sigmoid")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65845" y="98927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79E33B-229A-8C45-B363-50EEC5224AD0}"/>
              </a:ext>
            </a:extLst>
          </p:cNvPr>
          <p:cNvSpPr/>
          <p:nvPr/>
        </p:nvSpPr>
        <p:spPr>
          <a:xfrm>
            <a:off x="3033009" y="4220928"/>
            <a:ext cx="691826" cy="2408472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10E1B1A-90D2-8749-8DC0-8F6CAE249340}"/>
              </a:ext>
            </a:extLst>
          </p:cNvPr>
          <p:cNvSpPr/>
          <p:nvPr/>
        </p:nvSpPr>
        <p:spPr>
          <a:xfrm>
            <a:off x="7932220" y="4741197"/>
            <a:ext cx="983179" cy="1323427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E35193-DEEB-764E-8349-9DD827508086}"/>
              </a:ext>
            </a:extLst>
          </p:cNvPr>
          <p:cNvGrpSpPr/>
          <p:nvPr/>
        </p:nvGrpSpPr>
        <p:grpSpPr>
          <a:xfrm>
            <a:off x="236297" y="727112"/>
            <a:ext cx="9724154" cy="4598504"/>
            <a:chOff x="698964" y="1623754"/>
            <a:chExt cx="11165983" cy="5280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B35290-F44B-504D-80B6-5A30969EFD3A}"/>
                </a:ext>
              </a:extLst>
            </p:cNvPr>
            <p:cNvSpPr/>
            <p:nvPr/>
          </p:nvSpPr>
          <p:spPr>
            <a:xfrm>
              <a:off x="5849866" y="4942702"/>
              <a:ext cx="2421924" cy="617838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A42494-F26E-1D41-87A2-94F062D65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7" t="3598" r="1023" b="2336"/>
            <a:stretch/>
          </p:blipFill>
          <p:spPr>
            <a:xfrm>
              <a:off x="698964" y="1623754"/>
              <a:ext cx="11165983" cy="5280338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6CE0D91-A437-B64B-AF80-FE4E9FDE8B53}"/>
                </a:ext>
              </a:extLst>
            </p:cNvPr>
            <p:cNvSpPr/>
            <p:nvPr/>
          </p:nvSpPr>
          <p:spPr>
            <a:xfrm>
              <a:off x="5276552" y="4152945"/>
              <a:ext cx="1146627" cy="11466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C88B96-B012-044A-8CCF-D4653A83BB2B}"/>
                </a:ext>
              </a:extLst>
            </p:cNvPr>
            <p:cNvSpPr txBox="1"/>
            <p:nvPr/>
          </p:nvSpPr>
          <p:spPr>
            <a:xfrm>
              <a:off x="5276553" y="4464648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Supervised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883B1F-6881-D14D-B484-DD9CFB6DF343}"/>
              </a:ext>
            </a:extLst>
          </p:cNvPr>
          <p:cNvSpPr txBox="1"/>
          <p:nvPr/>
        </p:nvSpPr>
        <p:spPr>
          <a:xfrm>
            <a:off x="8604642" y="3297819"/>
            <a:ext cx="31526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(Good) data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model of the data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 objective function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Partitioning of the dataset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Predictions &amp; interpretation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8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B9BC0-E734-D74C-B0D4-E7DA84EF5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017728"/>
              </p:ext>
            </p:extLst>
          </p:nvPr>
        </p:nvGraphicFramePr>
        <p:xfrm>
          <a:off x="365541" y="2409859"/>
          <a:ext cx="1154112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(0/1)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(0/1),(0/1)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(0/1/2/3)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(regression)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linear, none,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mean_absolute_error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904" y="923810"/>
            <a:ext cx="73690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</a:t>
            </a:r>
            <a:r>
              <a:rPr lang="en-US" sz="2400" b="1" i="1" dirty="0"/>
              <a:t>A</a:t>
            </a:r>
            <a:r>
              <a:rPr lang="en-US" sz="2400" b="1" dirty="0"/>
              <a:t> </a:t>
            </a:r>
            <a:r>
              <a:rPr lang="en-US" sz="2400" b="1" i="1" dirty="0"/>
              <a:t>LOT!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1200150" lvl="2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B0AC9-C7FA-F048-8CD8-E263760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1796961"/>
            <a:ext cx="2199306" cy="21993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CDEA42-DBB0-6D43-A20D-944FDD9AC373}"/>
              </a:ext>
            </a:extLst>
          </p:cNvPr>
          <p:cNvSpPr/>
          <p:nvPr/>
        </p:nvSpPr>
        <p:spPr>
          <a:xfrm>
            <a:off x="8966422" y="1411142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464C1D-C636-544A-BBB3-350ED5E65700}"/>
              </a:ext>
            </a:extLst>
          </p:cNvPr>
          <p:cNvSpPr/>
          <p:nvPr/>
        </p:nvSpPr>
        <p:spPr>
          <a:xfrm>
            <a:off x="8025386" y="3001814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597D3-110B-8949-A2CF-79F6566E2DDB}"/>
              </a:ext>
            </a:extLst>
          </p:cNvPr>
          <p:cNvSpPr/>
          <p:nvPr/>
        </p:nvSpPr>
        <p:spPr>
          <a:xfrm>
            <a:off x="10440353" y="1411142"/>
            <a:ext cx="1133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Minibatch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FC0F0D-D84D-AE47-8468-F371B8319609}"/>
              </a:ext>
            </a:extLst>
          </p:cNvPr>
          <p:cNvSpPr/>
          <p:nvPr/>
        </p:nvSpPr>
        <p:spPr>
          <a:xfrm>
            <a:off x="7531857" y="2699935"/>
            <a:ext cx="89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E0DBD-26C4-4843-A111-6A6EE0E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62" y="4461281"/>
            <a:ext cx="1919727" cy="20202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3BEA718-7F2F-6F4C-903F-FD83BBF651B6}"/>
              </a:ext>
            </a:extLst>
          </p:cNvPr>
          <p:cNvSpPr/>
          <p:nvPr/>
        </p:nvSpPr>
        <p:spPr>
          <a:xfrm>
            <a:off x="9164072" y="5123181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E15756-149F-C249-AE27-F99FB13BCD1C}"/>
              </a:ext>
            </a:extLst>
          </p:cNvPr>
          <p:cNvSpPr/>
          <p:nvPr/>
        </p:nvSpPr>
        <p:spPr>
          <a:xfrm>
            <a:off x="9206692" y="5329582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33608D-EDB1-4542-9B22-D083953B6EB7}"/>
              </a:ext>
            </a:extLst>
          </p:cNvPr>
          <p:cNvSpPr/>
          <p:nvPr/>
        </p:nvSpPr>
        <p:spPr>
          <a:xfrm>
            <a:off x="8214586" y="6425313"/>
            <a:ext cx="375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www.datasciencecentral.com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www.asimovinstitute.org</a:t>
            </a:r>
            <a:r>
              <a:rPr lang="en-US" sz="1200" dirty="0"/>
              <a:t>/neural-network-zoo/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D0DFBE1-5E24-F14A-B77B-48B75CB396B6}"/>
              </a:ext>
            </a:extLst>
          </p:cNvPr>
          <p:cNvSpPr/>
          <p:nvPr/>
        </p:nvSpPr>
        <p:spPr>
          <a:xfrm>
            <a:off x="5181599" y="733167"/>
            <a:ext cx="510746" cy="51898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D37E23-6C4E-E344-A79C-AAC3A8E9E87D}"/>
              </a:ext>
            </a:extLst>
          </p:cNvPr>
          <p:cNvSpPr/>
          <p:nvPr/>
        </p:nvSpPr>
        <p:spPr>
          <a:xfrm>
            <a:off x="7474089" y="413304"/>
            <a:ext cx="825532" cy="83884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AA4E5F-ED60-644B-9871-97DF4ADDD82E}"/>
              </a:ext>
            </a:extLst>
          </p:cNvPr>
          <p:cNvSpPr/>
          <p:nvPr/>
        </p:nvSpPr>
        <p:spPr>
          <a:xfrm>
            <a:off x="3830594" y="3976169"/>
            <a:ext cx="1573427" cy="83884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12DD9-FCD9-3340-B9E9-508AFC7BA0A3}"/>
              </a:ext>
            </a:extLst>
          </p:cNvPr>
          <p:cNvSpPr/>
          <p:nvPr/>
        </p:nvSpPr>
        <p:spPr>
          <a:xfrm>
            <a:off x="5616145" y="3976169"/>
            <a:ext cx="959709" cy="83884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2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of neural networks and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regression and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5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ChihuahuaOrMuffin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0078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6A51F-7C65-9E4D-BA6C-C5A7C17A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82" y="1352831"/>
            <a:ext cx="8915400" cy="474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222B9-D40A-A441-B1CC-4792410486BB}"/>
              </a:ext>
            </a:extLst>
          </p:cNvPr>
          <p:cNvSpPr txBox="1"/>
          <p:nvPr/>
        </p:nvSpPr>
        <p:spPr>
          <a:xfrm>
            <a:off x="7831489" y="5505169"/>
            <a:ext cx="23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Mhaned</a:t>
            </a:r>
            <a:r>
              <a:rPr lang="en-US" dirty="0"/>
              <a:t> </a:t>
            </a:r>
            <a:r>
              <a:rPr lang="en-US" dirty="0" err="1"/>
              <a:t>Ouounyt</a:t>
            </a:r>
            <a:r>
              <a:rPr lang="en-US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401963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738" y="6118693"/>
            <a:ext cx="209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SharPeiOrCroissant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5212" y="6082635"/>
            <a:ext cx="288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LabradoodleOrFriedChicken</a:t>
            </a:r>
            <a:endParaRPr lang="en-US" dirty="0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44A42732-F9CF-E842-8988-1AB16A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74" y="4518243"/>
            <a:ext cx="379260" cy="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1" r="39745" b="28592"/>
          <a:stretch/>
        </p:blipFill>
        <p:spPr>
          <a:xfrm>
            <a:off x="292608" y="530285"/>
            <a:ext cx="6912864" cy="28044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1792" y="3557296"/>
            <a:ext cx="6583680" cy="239963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3740" y="4420492"/>
            <a:ext cx="589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(Conv2Dtranspose(filters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7578" y="365316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892" y="5385269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(UpSampling2D(size=c(2,2)))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8649" r="55686" b="58173"/>
          <a:stretch/>
        </p:blipFill>
        <p:spPr>
          <a:xfrm>
            <a:off x="8375904" y="448179"/>
            <a:ext cx="2633472" cy="2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9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2AFF1-69A4-A940-B53D-9BA2D0D5A0B5}"/>
              </a:ext>
            </a:extLst>
          </p:cNvPr>
          <p:cNvSpPr/>
          <p:nvPr/>
        </p:nvSpPr>
        <p:spPr>
          <a:xfrm>
            <a:off x="6695676" y="1145231"/>
            <a:ext cx="5242324" cy="3543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48944" y="2766697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Dinosaur?</a:t>
            </a:r>
          </a:p>
          <a:p>
            <a:r>
              <a:rPr lang="en-US" sz="2400" dirty="0"/>
              <a:t>Piglet?</a:t>
            </a:r>
          </a:p>
        </p:txBody>
      </p:sp>
    </p:spTree>
    <p:extLst>
      <p:ext uri="{BB962C8B-B14F-4D97-AF65-F5344CB8AC3E}">
        <p14:creationId xmlns:p14="http://schemas.microsoft.com/office/powerpoint/2010/main" val="3999114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Upscaling/Generators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5083" y="6196935"/>
            <a:ext cx="302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 or noise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1000" y="457423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92519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022" y="4343399"/>
            <a:ext cx="16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Noisy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6349" y="457423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Clean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231" y="26156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934" y="2888961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3125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4244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963B8-E160-8B40-A057-5BC4ABD228E3}"/>
              </a:ext>
            </a:extLst>
          </p:cNvPr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6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4" y="2008227"/>
            <a:ext cx="711174" cy="356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67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Variational autoencoders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0B2F0-1C89-7841-961A-E198D3DC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" y="1360057"/>
            <a:ext cx="5397500" cy="462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8143EB-868A-FD4A-8637-31F0B3C5865F}"/>
              </a:ext>
            </a:extLst>
          </p:cNvPr>
          <p:cNvSpPr/>
          <p:nvPr/>
        </p:nvSpPr>
        <p:spPr>
          <a:xfrm>
            <a:off x="1884773" y="6235732"/>
            <a:ext cx="1664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/>
              <a:t>Rampášek et al.</a:t>
            </a:r>
          </a:p>
          <a:p>
            <a:pPr lvl="0">
              <a:defRPr/>
            </a:pPr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9D6524-9196-2340-8942-B14DE6EA2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77" r="1597" b="2422"/>
          <a:stretch/>
        </p:blipFill>
        <p:spPr>
          <a:xfrm>
            <a:off x="7507180" y="1205220"/>
            <a:ext cx="2453725" cy="2665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FFBF7-FB3B-A648-BC43-29C68424E052}"/>
              </a:ext>
            </a:extLst>
          </p:cNvPr>
          <p:cNvSpPr/>
          <p:nvPr/>
        </p:nvSpPr>
        <p:spPr>
          <a:xfrm>
            <a:off x="8282734" y="6350168"/>
            <a:ext cx="89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Jin</a:t>
            </a:r>
            <a:r>
              <a:rPr lang="en-GB" dirty="0"/>
              <a:t> et 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1F6298-F736-E648-A31B-1E87F82FC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90" y="4108634"/>
            <a:ext cx="5215467" cy="20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61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13D60-9195-834C-AB16-0906C2B40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1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27748" y="1871580"/>
            <a:ext cx="6096000" cy="448978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482052" y="725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4499" y="194405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from the TV series Rick &amp; Morty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Data from 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Understand the basic parameters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different network architectures … don’t just use the default architecture try changing it. Let’s see who can get the best performance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your model to the earlier ANN.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41300" y="1105617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15792" y="1069154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28546" y="2773029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01196" y="4354944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096000" y="4493132"/>
            <a:ext cx="5854700" cy="166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053-CB17-7B4D-B70A-C06346DE0A80}"/>
              </a:ext>
            </a:extLst>
          </p:cNvPr>
          <p:cNvSpPr txBox="1"/>
          <p:nvPr/>
        </p:nvSpPr>
        <p:spPr>
          <a:xfrm>
            <a:off x="9464703" y="3442326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DeepExplain</a:t>
            </a:r>
          </a:p>
          <a:p>
            <a:r>
              <a:rPr lang="en-US" sz="2400" dirty="0"/>
              <a:t>(python)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F489F-46FE-2740-AE16-6D978EED7D8B}"/>
              </a:ext>
            </a:extLst>
          </p:cNvPr>
          <p:cNvSpPr txBox="1"/>
          <p:nvPr/>
        </p:nvSpPr>
        <p:spPr>
          <a:xfrm>
            <a:off x="5021037" y="6379846"/>
            <a:ext cx="102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demo python script can be found in Python subfolder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439628-8FD3-114D-ADC7-7F326CB894AC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954543" y="2988642"/>
            <a:ext cx="856325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6E48A-B7F2-B34D-80D2-986F336E5EA7}"/>
              </a:ext>
            </a:extLst>
          </p:cNvPr>
          <p:cNvSpPr txBox="1"/>
          <p:nvPr/>
        </p:nvSpPr>
        <p:spPr>
          <a:xfrm>
            <a:off x="5511800" y="141786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324E4-B545-674E-B4D3-635E594B9E89}"/>
              </a:ext>
            </a:extLst>
          </p:cNvPr>
          <p:cNvSpPr txBox="1"/>
          <p:nvPr/>
        </p:nvSpPr>
        <p:spPr>
          <a:xfrm>
            <a:off x="7009223" y="2821747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5B8E6-B483-4D4F-90AD-E86E1AE00F53}"/>
              </a:ext>
            </a:extLst>
          </p:cNvPr>
          <p:cNvSpPr txBox="1"/>
          <p:nvPr/>
        </p:nvSpPr>
        <p:spPr>
          <a:xfrm>
            <a:off x="410113" y="3097597"/>
            <a:ext cx="3641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Example: Perceptron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EA4961-32E8-734A-9E73-97DD0868D485}"/>
              </a:ext>
            </a:extLst>
          </p:cNvPr>
          <p:cNvSpPr/>
          <p:nvPr/>
        </p:nvSpPr>
        <p:spPr>
          <a:xfrm>
            <a:off x="5707998" y="2335086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F359D0-3B47-1540-809F-039CC90A7DDA}"/>
              </a:ext>
            </a:extLst>
          </p:cNvPr>
          <p:cNvSpPr/>
          <p:nvPr/>
        </p:nvSpPr>
        <p:spPr>
          <a:xfrm>
            <a:off x="5706200" y="3312002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2746C2-F285-1A4B-B9AA-382150CE6B3A}"/>
              </a:ext>
            </a:extLst>
          </p:cNvPr>
          <p:cNvSpPr/>
          <p:nvPr/>
        </p:nvSpPr>
        <p:spPr>
          <a:xfrm>
            <a:off x="5706200" y="4282696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F93D8D-DEED-4846-B523-5AB052605675}"/>
              </a:ext>
            </a:extLst>
          </p:cNvPr>
          <p:cNvSpPr/>
          <p:nvPr/>
        </p:nvSpPr>
        <p:spPr>
          <a:xfrm>
            <a:off x="6949395" y="3317969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650498-3D22-6E46-B303-F00D2E47DE4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231800" y="2731113"/>
            <a:ext cx="794567" cy="66406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FBBB9-B72C-EC4A-80FC-A4E4928D19A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236322" y="3567735"/>
            <a:ext cx="713073" cy="1383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E4D65A-1612-3A44-90E8-4BDDAEB2EC55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6196603" y="3767960"/>
            <a:ext cx="829764" cy="61809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21482B-EC2B-6443-8024-55EE984D5020}"/>
              </a:ext>
            </a:extLst>
          </p:cNvPr>
          <p:cNvCxnSpPr>
            <a:cxnSpLocks/>
          </p:cNvCxnSpPr>
          <p:nvPr/>
        </p:nvCxnSpPr>
        <p:spPr>
          <a:xfrm>
            <a:off x="7474995" y="3591487"/>
            <a:ext cx="961817" cy="0"/>
          </a:xfrm>
          <a:prstGeom prst="line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6C46C0-A7A1-DF43-A7AA-EAF63263B49D}"/>
                  </a:ext>
                </a:extLst>
              </p:cNvPr>
              <p:cNvSpPr/>
              <p:nvPr/>
            </p:nvSpPr>
            <p:spPr>
              <a:xfrm>
                <a:off x="6371638" y="2552680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6C46C0-A7A1-DF43-A7AA-EAF63263B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638" y="2552680"/>
                <a:ext cx="5292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1731DA-1604-B140-BD88-B30B77B9981D}"/>
                  </a:ext>
                </a:extLst>
              </p:cNvPr>
              <p:cNvSpPr/>
              <p:nvPr/>
            </p:nvSpPr>
            <p:spPr>
              <a:xfrm>
                <a:off x="6355976" y="320531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1731DA-1604-B140-BD88-B30B77B99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6" y="3205319"/>
                <a:ext cx="5292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8412531-7886-224B-86D1-5981CBCCD207}"/>
                  </a:ext>
                </a:extLst>
              </p:cNvPr>
              <p:cNvSpPr/>
              <p:nvPr/>
            </p:nvSpPr>
            <p:spPr>
              <a:xfrm>
                <a:off x="6385891" y="4151131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8412531-7886-224B-86D1-5981CBCCD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891" y="4151131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DB2D0D9-BA4C-E842-9A3B-4A8046569E9F}"/>
                  </a:ext>
                </a:extLst>
              </p:cNvPr>
              <p:cNvSpPr/>
              <p:nvPr/>
            </p:nvSpPr>
            <p:spPr>
              <a:xfrm>
                <a:off x="5732112" y="23680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DB2D0D9-BA4C-E842-9A3B-4A8046569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12" y="2368014"/>
                <a:ext cx="4811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EF7460-F6E7-2640-A971-285764F114BA}"/>
                  </a:ext>
                </a:extLst>
              </p:cNvPr>
              <p:cNvSpPr/>
              <p:nvPr/>
            </p:nvSpPr>
            <p:spPr>
              <a:xfrm>
                <a:off x="5732112" y="336131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EF7460-F6E7-2640-A971-285764F11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12" y="3361319"/>
                <a:ext cx="4811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05DDBA-EA3E-9C4A-BDAC-044205C64CD1}"/>
                  </a:ext>
                </a:extLst>
              </p:cNvPr>
              <p:cNvSpPr/>
              <p:nvPr/>
            </p:nvSpPr>
            <p:spPr>
              <a:xfrm>
                <a:off x="5715446" y="4322982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05DDBA-EA3E-9C4A-BDAC-044205C64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446" y="4322982"/>
                <a:ext cx="4811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9C0432-0246-D74C-B8BE-A2F4D1656F1C}"/>
                  </a:ext>
                </a:extLst>
              </p:cNvPr>
              <p:cNvSpPr/>
              <p:nvPr/>
            </p:nvSpPr>
            <p:spPr>
              <a:xfrm>
                <a:off x="7011474" y="3363639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9C0432-0246-D74C-B8BE-A2F4D165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474" y="3363639"/>
                <a:ext cx="44749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0B2F1D-D2D1-9647-BEB5-1A7931C83B2B}"/>
                  </a:ext>
                </a:extLst>
              </p:cNvPr>
              <p:cNvSpPr/>
              <p:nvPr/>
            </p:nvSpPr>
            <p:spPr>
              <a:xfrm>
                <a:off x="6781787" y="5365168"/>
                <a:ext cx="41985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0B2F1D-D2D1-9647-BEB5-1A7931C83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87" y="5365168"/>
                <a:ext cx="4198585" cy="523220"/>
              </a:xfrm>
              <a:prstGeom prst="rect">
                <a:avLst/>
              </a:prstGeom>
              <a:blipFill>
                <a:blip r:embed="rId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5D3C16-1581-024C-897F-F222DA324853}"/>
                  </a:ext>
                </a:extLst>
              </p:cNvPr>
              <p:cNvSpPr/>
              <p:nvPr/>
            </p:nvSpPr>
            <p:spPr>
              <a:xfrm>
                <a:off x="6781787" y="5995209"/>
                <a:ext cx="47303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5D3C16-1581-024C-897F-F222DA324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87" y="5995209"/>
                <a:ext cx="4730398" cy="523220"/>
              </a:xfrm>
              <a:prstGeom prst="rect">
                <a:avLst/>
              </a:prstGeom>
              <a:blipFill>
                <a:blip r:embed="rId10"/>
                <a:stretch>
                  <a:fillRect r="-26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75BBB928-7C26-4240-9019-D56AD2DFCC7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3343"/>
          <a:stretch/>
        </p:blipFill>
        <p:spPr>
          <a:xfrm>
            <a:off x="7349660" y="3797902"/>
            <a:ext cx="493654" cy="4260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F680D8B-B0F8-744F-90B6-65569D0835FC}"/>
              </a:ext>
            </a:extLst>
          </p:cNvPr>
          <p:cNvSpPr txBox="1"/>
          <p:nvPr/>
        </p:nvSpPr>
        <p:spPr>
          <a:xfrm>
            <a:off x="7954542" y="241910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0889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B2CEB7-8375-3844-8E22-D615F158BFF6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6B359C-FE92-3341-9531-6018C392503F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2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054677"/>
            <a:ext cx="644721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Inherent biases in large datasets</a:t>
            </a:r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96B213C-0B80-5E41-8DDE-1B28E58D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40" y="2054677"/>
            <a:ext cx="4100188" cy="12841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1CC4C4D-F61C-5847-A9D3-C1AF83A9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62" y="3429000"/>
            <a:ext cx="5020153" cy="2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8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1329F-9D54-7342-B208-333251DF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57" b="51516"/>
          <a:stretch/>
        </p:blipFill>
        <p:spPr>
          <a:xfrm>
            <a:off x="250369" y="2159387"/>
            <a:ext cx="10861557" cy="38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EC8E2-A94E-4249-97CC-58CD990DFC41}"/>
              </a:ext>
            </a:extLst>
          </p:cNvPr>
          <p:cNvSpPr/>
          <p:nvPr/>
        </p:nvSpPr>
        <p:spPr>
          <a:xfrm>
            <a:off x="9115180" y="243777"/>
            <a:ext cx="2769886" cy="286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2BE60-9FCC-B74D-B0B2-DF54BE8A0341}"/>
              </a:ext>
            </a:extLst>
          </p:cNvPr>
          <p:cNvSpPr/>
          <p:nvPr/>
        </p:nvSpPr>
        <p:spPr>
          <a:xfrm>
            <a:off x="9933245" y="3263406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7DC37C-2358-5F41-A04C-047E9C4805EC}"/>
              </a:ext>
            </a:extLst>
          </p:cNvPr>
          <p:cNvSpPr/>
          <p:nvPr/>
        </p:nvSpPr>
        <p:spPr>
          <a:xfrm>
            <a:off x="6477089" y="3482968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24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1058914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7916193-9D54-C24A-8231-B0A5F4FD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32" y="310242"/>
            <a:ext cx="6917368" cy="585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9147FB-24A4-9945-9A13-2AE891572381}"/>
              </a:ext>
            </a:extLst>
          </p:cNvPr>
          <p:cNvSpPr txBox="1"/>
          <p:nvPr/>
        </p:nvSpPr>
        <p:spPr>
          <a:xfrm>
            <a:off x="8733316" y="6194669"/>
            <a:ext cx="299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Sheng et al. (2019)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69688-7801-784B-A5D8-33BD9B093534}"/>
              </a:ext>
            </a:extLst>
          </p:cNvPr>
          <p:cNvSpPr/>
          <p:nvPr/>
        </p:nvSpPr>
        <p:spPr>
          <a:xfrm>
            <a:off x="303065" y="4078366"/>
            <a:ext cx="4871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task:</a:t>
            </a:r>
            <a:r>
              <a:rPr lang="en-GB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You’ve learned about some of the various basic methods in ML/AI now go read about </a:t>
            </a:r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in AI and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/ ethical AI</a:t>
            </a:r>
            <a:endParaRPr lang="en-GB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28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C126004-5E48-2C42-962E-521536C9A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3" y="1891316"/>
            <a:ext cx="5857157" cy="3858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D168EF-B0F6-DA41-BFC9-790354E9CF08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Ethical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C9F9D-B8D7-B844-A70E-9F09B2D1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436" y="1891316"/>
            <a:ext cx="5442721" cy="45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7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954543" y="2988642"/>
            <a:ext cx="856325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6E48A-B7F2-B34D-80D2-986F336E5EA7}"/>
              </a:ext>
            </a:extLst>
          </p:cNvPr>
          <p:cNvSpPr txBox="1"/>
          <p:nvPr/>
        </p:nvSpPr>
        <p:spPr>
          <a:xfrm>
            <a:off x="5511800" y="141786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324E4-B545-674E-B4D3-635E594B9E89}"/>
              </a:ext>
            </a:extLst>
          </p:cNvPr>
          <p:cNvSpPr txBox="1"/>
          <p:nvPr/>
        </p:nvSpPr>
        <p:spPr>
          <a:xfrm>
            <a:off x="7009223" y="2821747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5B8E6-B483-4D4F-90AD-E86E1AE00F53}"/>
              </a:ext>
            </a:extLst>
          </p:cNvPr>
          <p:cNvSpPr txBox="1"/>
          <p:nvPr/>
        </p:nvSpPr>
        <p:spPr>
          <a:xfrm>
            <a:off x="618437" y="3117487"/>
            <a:ext cx="21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Perceptron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EA4961-32E8-734A-9E73-97DD0868D485}"/>
              </a:ext>
            </a:extLst>
          </p:cNvPr>
          <p:cNvSpPr/>
          <p:nvPr/>
        </p:nvSpPr>
        <p:spPr>
          <a:xfrm>
            <a:off x="5707998" y="2335086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F359D0-3B47-1540-809F-039CC90A7DDA}"/>
              </a:ext>
            </a:extLst>
          </p:cNvPr>
          <p:cNvSpPr/>
          <p:nvPr/>
        </p:nvSpPr>
        <p:spPr>
          <a:xfrm>
            <a:off x="5706200" y="3312002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2746C2-F285-1A4B-B9AA-382150CE6B3A}"/>
              </a:ext>
            </a:extLst>
          </p:cNvPr>
          <p:cNvSpPr/>
          <p:nvPr/>
        </p:nvSpPr>
        <p:spPr>
          <a:xfrm>
            <a:off x="5706200" y="4282696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F93D8D-DEED-4846-B523-5AB052605675}"/>
              </a:ext>
            </a:extLst>
          </p:cNvPr>
          <p:cNvSpPr/>
          <p:nvPr/>
        </p:nvSpPr>
        <p:spPr>
          <a:xfrm>
            <a:off x="6949395" y="3317969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650498-3D22-6E46-B303-F00D2E47DE4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231800" y="2731113"/>
            <a:ext cx="794567" cy="66406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FBBB9-B72C-EC4A-80FC-A4E4928D19A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236322" y="3567735"/>
            <a:ext cx="713073" cy="1383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E4D65A-1612-3A44-90E8-4BDDAEB2EC55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6196603" y="3767960"/>
            <a:ext cx="829764" cy="61809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21482B-EC2B-6443-8024-55EE984D5020}"/>
              </a:ext>
            </a:extLst>
          </p:cNvPr>
          <p:cNvCxnSpPr>
            <a:cxnSpLocks/>
          </p:cNvCxnSpPr>
          <p:nvPr/>
        </p:nvCxnSpPr>
        <p:spPr>
          <a:xfrm>
            <a:off x="7474995" y="3591487"/>
            <a:ext cx="961817" cy="0"/>
          </a:xfrm>
          <a:prstGeom prst="line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6C46C0-A7A1-DF43-A7AA-EAF63263B49D}"/>
                  </a:ext>
                </a:extLst>
              </p:cNvPr>
              <p:cNvSpPr/>
              <p:nvPr/>
            </p:nvSpPr>
            <p:spPr>
              <a:xfrm>
                <a:off x="6371638" y="2552680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6C46C0-A7A1-DF43-A7AA-EAF63263B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638" y="2552680"/>
                <a:ext cx="5292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1731DA-1604-B140-BD88-B30B77B9981D}"/>
                  </a:ext>
                </a:extLst>
              </p:cNvPr>
              <p:cNvSpPr/>
              <p:nvPr/>
            </p:nvSpPr>
            <p:spPr>
              <a:xfrm>
                <a:off x="6355976" y="320531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1731DA-1604-B140-BD88-B30B77B99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6" y="3205319"/>
                <a:ext cx="5292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8412531-7886-224B-86D1-5981CBCCD207}"/>
                  </a:ext>
                </a:extLst>
              </p:cNvPr>
              <p:cNvSpPr/>
              <p:nvPr/>
            </p:nvSpPr>
            <p:spPr>
              <a:xfrm>
                <a:off x="6385891" y="4151131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8412531-7886-224B-86D1-5981CBCCD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891" y="4151131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DB2D0D9-BA4C-E842-9A3B-4A8046569E9F}"/>
                  </a:ext>
                </a:extLst>
              </p:cNvPr>
              <p:cNvSpPr/>
              <p:nvPr/>
            </p:nvSpPr>
            <p:spPr>
              <a:xfrm>
                <a:off x="5732112" y="23680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DB2D0D9-BA4C-E842-9A3B-4A8046569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12" y="2368014"/>
                <a:ext cx="4811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EF7460-F6E7-2640-A971-285764F114BA}"/>
                  </a:ext>
                </a:extLst>
              </p:cNvPr>
              <p:cNvSpPr/>
              <p:nvPr/>
            </p:nvSpPr>
            <p:spPr>
              <a:xfrm>
                <a:off x="5732112" y="336131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EF7460-F6E7-2640-A971-285764F11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12" y="3361319"/>
                <a:ext cx="4811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05DDBA-EA3E-9C4A-BDAC-044205C64CD1}"/>
                  </a:ext>
                </a:extLst>
              </p:cNvPr>
              <p:cNvSpPr/>
              <p:nvPr/>
            </p:nvSpPr>
            <p:spPr>
              <a:xfrm>
                <a:off x="5715446" y="4322982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05DDBA-EA3E-9C4A-BDAC-044205C64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446" y="4322982"/>
                <a:ext cx="4811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9C0432-0246-D74C-B8BE-A2F4D1656F1C}"/>
                  </a:ext>
                </a:extLst>
              </p:cNvPr>
              <p:cNvSpPr/>
              <p:nvPr/>
            </p:nvSpPr>
            <p:spPr>
              <a:xfrm>
                <a:off x="7011474" y="3363639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9C0432-0246-D74C-B8BE-A2F4D165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474" y="3363639"/>
                <a:ext cx="44749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0B2F1D-D2D1-9647-BEB5-1A7931C83B2B}"/>
                  </a:ext>
                </a:extLst>
              </p:cNvPr>
              <p:cNvSpPr/>
              <p:nvPr/>
            </p:nvSpPr>
            <p:spPr>
              <a:xfrm>
                <a:off x="6781787" y="5365168"/>
                <a:ext cx="41985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0B2F1D-D2D1-9647-BEB5-1A7931C83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87" y="5365168"/>
                <a:ext cx="4198585" cy="523220"/>
              </a:xfrm>
              <a:prstGeom prst="rect">
                <a:avLst/>
              </a:prstGeom>
              <a:blipFill>
                <a:blip r:embed="rId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5D3C16-1581-024C-897F-F222DA324853}"/>
                  </a:ext>
                </a:extLst>
              </p:cNvPr>
              <p:cNvSpPr/>
              <p:nvPr/>
            </p:nvSpPr>
            <p:spPr>
              <a:xfrm>
                <a:off x="6781787" y="5995209"/>
                <a:ext cx="47303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5D3C16-1581-024C-897F-F222DA324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87" y="5995209"/>
                <a:ext cx="4730398" cy="523220"/>
              </a:xfrm>
              <a:prstGeom prst="rect">
                <a:avLst/>
              </a:prstGeom>
              <a:blipFill>
                <a:blip r:embed="rId10"/>
                <a:stretch>
                  <a:fillRect r="-26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B3AD26B-A78D-B748-82D2-5EC520A8D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420" y="3877176"/>
            <a:ext cx="2843035" cy="17618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0B6759A-9A92-1E4F-94BD-358A89F26934}"/>
              </a:ext>
            </a:extLst>
          </p:cNvPr>
          <p:cNvSpPr/>
          <p:nvPr/>
        </p:nvSpPr>
        <p:spPr>
          <a:xfrm>
            <a:off x="2418798" y="4668042"/>
            <a:ext cx="658906" cy="672854"/>
          </a:xfrm>
          <a:prstGeom prst="ellipse">
            <a:avLst/>
          </a:prstGeom>
          <a:noFill/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37354C-797F-0B47-97C0-0711E76A90C2}"/>
              </a:ext>
            </a:extLst>
          </p:cNvPr>
          <p:cNvSpPr txBox="1"/>
          <p:nvPr/>
        </p:nvSpPr>
        <p:spPr>
          <a:xfrm>
            <a:off x="7954542" y="241910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1D11B15-291E-724D-9426-A00B1ABF2F9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3343"/>
          <a:stretch/>
        </p:blipFill>
        <p:spPr>
          <a:xfrm>
            <a:off x="7349660" y="3797902"/>
            <a:ext cx="493654" cy="42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954543" y="2988642"/>
            <a:ext cx="856325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6E48A-B7F2-B34D-80D2-986F336E5EA7}"/>
              </a:ext>
            </a:extLst>
          </p:cNvPr>
          <p:cNvSpPr txBox="1"/>
          <p:nvPr/>
        </p:nvSpPr>
        <p:spPr>
          <a:xfrm>
            <a:off x="5511800" y="141786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25FFB-8E59-F142-995E-899DEE00A1D7}"/>
              </a:ext>
            </a:extLst>
          </p:cNvPr>
          <p:cNvSpPr txBox="1"/>
          <p:nvPr/>
        </p:nvSpPr>
        <p:spPr>
          <a:xfrm>
            <a:off x="7954542" y="241910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324E4-B545-674E-B4D3-635E594B9E89}"/>
              </a:ext>
            </a:extLst>
          </p:cNvPr>
          <p:cNvSpPr txBox="1"/>
          <p:nvPr/>
        </p:nvSpPr>
        <p:spPr>
          <a:xfrm>
            <a:off x="7009223" y="2821747"/>
            <a:ext cx="8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EA4961-32E8-734A-9E73-97DD0868D485}"/>
              </a:ext>
            </a:extLst>
          </p:cNvPr>
          <p:cNvSpPr/>
          <p:nvPr/>
        </p:nvSpPr>
        <p:spPr>
          <a:xfrm>
            <a:off x="5707998" y="2335086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F359D0-3B47-1540-809F-039CC90A7DDA}"/>
              </a:ext>
            </a:extLst>
          </p:cNvPr>
          <p:cNvSpPr/>
          <p:nvPr/>
        </p:nvSpPr>
        <p:spPr>
          <a:xfrm>
            <a:off x="5706200" y="3312002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2746C2-F285-1A4B-B9AA-382150CE6B3A}"/>
              </a:ext>
            </a:extLst>
          </p:cNvPr>
          <p:cNvSpPr/>
          <p:nvPr/>
        </p:nvSpPr>
        <p:spPr>
          <a:xfrm>
            <a:off x="5706200" y="4282696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2F93D8D-DEED-4846-B523-5AB052605675}"/>
              </a:ext>
            </a:extLst>
          </p:cNvPr>
          <p:cNvSpPr/>
          <p:nvPr/>
        </p:nvSpPr>
        <p:spPr>
          <a:xfrm>
            <a:off x="6949395" y="3317969"/>
            <a:ext cx="525600" cy="5271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650498-3D22-6E46-B303-F00D2E47DE4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231800" y="2731113"/>
            <a:ext cx="794567" cy="66406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8FBBB9-B72C-EC4A-80FC-A4E4928D19A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236322" y="3567735"/>
            <a:ext cx="713073" cy="1383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E4D65A-1612-3A44-90E8-4BDDAEB2EC55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6196603" y="3767960"/>
            <a:ext cx="829764" cy="61809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21482B-EC2B-6443-8024-55EE984D5020}"/>
              </a:ext>
            </a:extLst>
          </p:cNvPr>
          <p:cNvCxnSpPr>
            <a:cxnSpLocks/>
          </p:cNvCxnSpPr>
          <p:nvPr/>
        </p:nvCxnSpPr>
        <p:spPr>
          <a:xfrm>
            <a:off x="7474995" y="3591487"/>
            <a:ext cx="961817" cy="0"/>
          </a:xfrm>
          <a:prstGeom prst="line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6C46C0-A7A1-DF43-A7AA-EAF63263B49D}"/>
                  </a:ext>
                </a:extLst>
              </p:cNvPr>
              <p:cNvSpPr/>
              <p:nvPr/>
            </p:nvSpPr>
            <p:spPr>
              <a:xfrm>
                <a:off x="6371638" y="2552680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6C46C0-A7A1-DF43-A7AA-EAF63263B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638" y="2552680"/>
                <a:ext cx="52924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1731DA-1604-B140-BD88-B30B77B9981D}"/>
                  </a:ext>
                </a:extLst>
              </p:cNvPr>
              <p:cNvSpPr/>
              <p:nvPr/>
            </p:nvSpPr>
            <p:spPr>
              <a:xfrm>
                <a:off x="6355976" y="320531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E1731DA-1604-B140-BD88-B30B77B99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76" y="3205319"/>
                <a:ext cx="52924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8412531-7886-224B-86D1-5981CBCCD207}"/>
                  </a:ext>
                </a:extLst>
              </p:cNvPr>
              <p:cNvSpPr/>
              <p:nvPr/>
            </p:nvSpPr>
            <p:spPr>
              <a:xfrm>
                <a:off x="6385891" y="4151131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8412531-7886-224B-86D1-5981CBCCD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891" y="4151131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DB2D0D9-BA4C-E842-9A3B-4A8046569E9F}"/>
                  </a:ext>
                </a:extLst>
              </p:cNvPr>
              <p:cNvSpPr/>
              <p:nvPr/>
            </p:nvSpPr>
            <p:spPr>
              <a:xfrm>
                <a:off x="5732112" y="23680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DB2D0D9-BA4C-E842-9A3B-4A8046569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12" y="2368014"/>
                <a:ext cx="4811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EF7460-F6E7-2640-A971-285764F114BA}"/>
                  </a:ext>
                </a:extLst>
              </p:cNvPr>
              <p:cNvSpPr/>
              <p:nvPr/>
            </p:nvSpPr>
            <p:spPr>
              <a:xfrm>
                <a:off x="5732112" y="336131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EF7460-F6E7-2640-A971-285764F11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112" y="3361319"/>
                <a:ext cx="4811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05DDBA-EA3E-9C4A-BDAC-044205C64CD1}"/>
                  </a:ext>
                </a:extLst>
              </p:cNvPr>
              <p:cNvSpPr/>
              <p:nvPr/>
            </p:nvSpPr>
            <p:spPr>
              <a:xfrm>
                <a:off x="5715446" y="4322982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05DDBA-EA3E-9C4A-BDAC-044205C64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446" y="4322982"/>
                <a:ext cx="4811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9C0432-0246-D74C-B8BE-A2F4D1656F1C}"/>
                  </a:ext>
                </a:extLst>
              </p:cNvPr>
              <p:cNvSpPr/>
              <p:nvPr/>
            </p:nvSpPr>
            <p:spPr>
              <a:xfrm>
                <a:off x="7011474" y="3363639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9C0432-0246-D74C-B8BE-A2F4D1656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474" y="3363639"/>
                <a:ext cx="447494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0B2F1D-D2D1-9647-BEB5-1A7931C83B2B}"/>
                  </a:ext>
                </a:extLst>
              </p:cNvPr>
              <p:cNvSpPr/>
              <p:nvPr/>
            </p:nvSpPr>
            <p:spPr>
              <a:xfrm>
                <a:off x="6781787" y="5365168"/>
                <a:ext cx="41985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D0B2F1D-D2D1-9647-BEB5-1A7931C83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87" y="5365168"/>
                <a:ext cx="4198585" cy="523220"/>
              </a:xfrm>
              <a:prstGeom prst="rect">
                <a:avLst/>
              </a:prstGeom>
              <a:blipFill>
                <a:blip r:embed="rId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5D3C16-1581-024C-897F-F222DA324853}"/>
                  </a:ext>
                </a:extLst>
              </p:cNvPr>
              <p:cNvSpPr/>
              <p:nvPr/>
            </p:nvSpPr>
            <p:spPr>
              <a:xfrm>
                <a:off x="6781787" y="5995209"/>
                <a:ext cx="47303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05D3C16-1581-024C-897F-F222DA324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87" y="5995209"/>
                <a:ext cx="4730398" cy="523220"/>
              </a:xfrm>
              <a:prstGeom prst="rect">
                <a:avLst/>
              </a:prstGeom>
              <a:blipFill>
                <a:blip r:embed="rId10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75BBB928-7C26-4240-9019-D56AD2DFCC7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3343"/>
          <a:stretch/>
        </p:blipFill>
        <p:spPr>
          <a:xfrm>
            <a:off x="7394686" y="3819483"/>
            <a:ext cx="493654" cy="42609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BBDC337-BB1C-1746-8BD4-A8D2B659214C}"/>
              </a:ext>
            </a:extLst>
          </p:cNvPr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F5C4177-0039-604F-8C9D-153450298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BBE6AA1-7469-8D4E-8E8A-A52A3E7869B0}"/>
                </a:ext>
              </a:extLst>
            </p:cNvPr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183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6E48A-B7F2-B34D-80D2-986F336E5EA7}"/>
              </a:ext>
            </a:extLst>
          </p:cNvPr>
          <p:cNvSpPr txBox="1"/>
          <p:nvPr/>
        </p:nvSpPr>
        <p:spPr>
          <a:xfrm>
            <a:off x="5511800" y="141786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25FFB-8E59-F142-995E-899DEE00A1D7}"/>
              </a:ext>
            </a:extLst>
          </p:cNvPr>
          <p:cNvSpPr txBox="1"/>
          <p:nvPr/>
        </p:nvSpPr>
        <p:spPr>
          <a:xfrm>
            <a:off x="9262389" y="141786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324E4-B545-674E-B4D3-635E594B9E89}"/>
              </a:ext>
            </a:extLst>
          </p:cNvPr>
          <p:cNvSpPr txBox="1"/>
          <p:nvPr/>
        </p:nvSpPr>
        <p:spPr>
          <a:xfrm>
            <a:off x="7045047" y="141786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5B8E6-B483-4D4F-90AD-E86E1AE00F53}"/>
              </a:ext>
            </a:extLst>
          </p:cNvPr>
          <p:cNvSpPr txBox="1"/>
          <p:nvPr/>
        </p:nvSpPr>
        <p:spPr>
          <a:xfrm>
            <a:off x="618437" y="3117487"/>
            <a:ext cx="342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3-input nodes = 3D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82BFA-AAC4-9345-B1AB-99E5BD141151}"/>
              </a:ext>
            </a:extLst>
          </p:cNvPr>
          <p:cNvSpPr txBox="1"/>
          <p:nvPr/>
        </p:nvSpPr>
        <p:spPr>
          <a:xfrm>
            <a:off x="1380506" y="347979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1-output nodes = 1D input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0A00EE-0E10-F94F-B862-1DA87892D1AC}"/>
              </a:ext>
            </a:extLst>
          </p:cNvPr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13095</TotalTime>
  <Words>1375</Words>
  <Application>Microsoft Macintosh PowerPoint</Application>
  <PresentationFormat>Widescreen</PresentationFormat>
  <Paragraphs>301</Paragraphs>
  <Slides>59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 New</vt:lpstr>
      <vt:lpstr>Lucida Grande</vt:lpstr>
      <vt:lpstr>Office Theme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Penfold</dc:creator>
  <cp:lastModifiedBy>Christopher Penfold</cp:lastModifiedBy>
  <cp:revision>42</cp:revision>
  <dcterms:created xsi:type="dcterms:W3CDTF">2022-02-04T15:02:03Z</dcterms:created>
  <dcterms:modified xsi:type="dcterms:W3CDTF">2022-05-23T16:03:52Z</dcterms:modified>
</cp:coreProperties>
</file>